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" charset="1" panose="00000500000000000000"/>
      <p:regular r:id="rId13"/>
    </p:embeddedFont>
    <p:embeddedFont>
      <p:font typeface="Holiday" charset="1" panose="00000000000000000000"/>
      <p:regular r:id="rId14"/>
    </p:embeddedFont>
    <p:embeddedFont>
      <p:font typeface="Montserrat" charset="1" panose="00000500000000000000"/>
      <p:regular r:id="rId15"/>
    </p:embeddedFont>
    <p:embeddedFont>
      <p:font typeface="Another Shabby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65197" y="-250171"/>
            <a:ext cx="10434873" cy="10386798"/>
            <a:chOff x="0" y="0"/>
            <a:chExt cx="1616635" cy="1609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6635" cy="1609187"/>
            </a:xfrm>
            <a:custGeom>
              <a:avLst/>
              <a:gdLst/>
              <a:ahLst/>
              <a:cxnLst/>
              <a:rect r="r" b="b" t="t" l="l"/>
              <a:pathLst>
                <a:path h="1609187" w="1616635">
                  <a:moveTo>
                    <a:pt x="0" y="0"/>
                  </a:moveTo>
                  <a:lnTo>
                    <a:pt x="1616635" y="0"/>
                  </a:lnTo>
                  <a:lnTo>
                    <a:pt x="1616635" y="1609187"/>
                  </a:lnTo>
                  <a:lnTo>
                    <a:pt x="0" y="1609187"/>
                  </a:lnTo>
                  <a:close/>
                </a:path>
              </a:pathLst>
            </a:custGeom>
            <a:blipFill>
              <a:blip r:embed="rId2"/>
              <a:stretch>
                <a:fillRect l="0" t="-26835" r="0" b="-2683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18212" y="2789201"/>
            <a:ext cx="7016978" cy="3010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977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Hai Dang Nguyen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5645325" y="5138738"/>
            <a:ext cx="2840350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28630" y="7363340"/>
            <a:ext cx="6072812" cy="121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37"/>
              </a:lnSpc>
            </a:pPr>
            <a:r>
              <a:rPr lang="en-US" sz="7169">
                <a:solidFill>
                  <a:srgbClr val="000000"/>
                </a:solidFill>
                <a:latin typeface="Holiday"/>
                <a:ea typeface="Holiday"/>
                <a:cs typeface="Holiday"/>
                <a:sym typeface="Holiday"/>
              </a:rPr>
              <a:t>Online Portfolio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34663"/>
            <a:ext cx="4005094" cy="107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7"/>
              </a:lnSpc>
            </a:pPr>
            <a:r>
              <a:rPr lang="en-US" sz="6319">
                <a:solidFill>
                  <a:srgbClr val="FFFFFF"/>
                </a:solidFill>
                <a:latin typeface="Holiday"/>
                <a:ea typeface="Holiday"/>
                <a:cs typeface="Holiday"/>
                <a:sym typeface="Holiday"/>
              </a:rPr>
              <a:t>Data Analyst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18926"/>
            <a:ext cx="6848318" cy="4249148"/>
            <a:chOff x="0" y="0"/>
            <a:chExt cx="10234244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34244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234244">
                  <a:moveTo>
                    <a:pt x="9199164" y="6350000"/>
                  </a:moveTo>
                  <a:lnTo>
                    <a:pt x="1036013" y="6350000"/>
                  </a:lnTo>
                  <a:cubicBezTo>
                    <a:pt x="463455" y="6350000"/>
                    <a:pt x="0" y="5718810"/>
                    <a:pt x="0" y="4939030"/>
                  </a:cubicBezTo>
                  <a:lnTo>
                    <a:pt x="0" y="4895850"/>
                  </a:lnTo>
                  <a:cubicBezTo>
                    <a:pt x="0" y="2037080"/>
                    <a:pt x="1701822" y="0"/>
                    <a:pt x="3799959" y="0"/>
                  </a:cubicBezTo>
                  <a:lnTo>
                    <a:pt x="6434286" y="0"/>
                  </a:lnTo>
                  <a:cubicBezTo>
                    <a:pt x="8533355" y="0"/>
                    <a:pt x="10234244" y="2037080"/>
                    <a:pt x="10234244" y="4895850"/>
                  </a:cubicBezTo>
                  <a:lnTo>
                    <a:pt x="10234244" y="4939030"/>
                  </a:lnTo>
                  <a:cubicBezTo>
                    <a:pt x="10234244" y="5718810"/>
                    <a:pt x="9770790" y="6350000"/>
                    <a:pt x="9199164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1473" r="0" b="-1473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AutoShape 4" id="4"/>
          <p:cNvSpPr/>
          <p:nvPr/>
        </p:nvSpPr>
        <p:spPr>
          <a:xfrm>
            <a:off x="4749819" y="1169987"/>
            <a:ext cx="1304553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0" y="9248775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496230" y="1757100"/>
            <a:ext cx="5552718" cy="136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1"/>
              </a:lnSpc>
            </a:pPr>
            <a:r>
              <a:rPr lang="en-US" sz="7993">
                <a:solidFill>
                  <a:srgbClr val="000000"/>
                </a:solidFill>
                <a:latin typeface="Holiday"/>
                <a:ea typeface="Holiday"/>
                <a:cs typeface="Holiday"/>
                <a:sym typeface="Holiday"/>
              </a:rPr>
              <a:t>About 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96230" y="3461122"/>
            <a:ext cx="8763070" cy="511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my early college years, I discovered a passion for deciphering complex data, which inspired me to pursue a major in Statistics and Economics. I quickly found joy in building statistical models and visualizing data.</a:t>
            </a:r>
          </a:p>
          <a:p>
            <a:pPr algn="l">
              <a:lnSpc>
                <a:spcPts val="3400"/>
              </a:lnSpc>
            </a:pP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After graduating, I joined Datapot as a Data Analyst student. Where I can enhance my analytic skills and gain experiences. I tackled diverse projects, from forecasting sales trends to analyzing customer behavior.</a:t>
            </a:r>
          </a:p>
          <a:p>
            <a:pPr algn="l">
              <a:lnSpc>
                <a:spcPts val="3400"/>
              </a:lnSpc>
            </a:pPr>
          </a:p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Outside of work, I’m an avid outdoor activity. Gyms and sports are two of my favorite activities, and I spend most of my time in them.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16903" y="6071054"/>
            <a:ext cx="5834246" cy="5281891"/>
            <a:chOff x="0" y="0"/>
            <a:chExt cx="5580380" cy="50520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17955" t="0" r="-17955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2967168" y="65038"/>
            <a:ext cx="5965143" cy="6083846"/>
            <a:chOff x="0" y="0"/>
            <a:chExt cx="6062980" cy="6183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7810" y="-427990"/>
              <a:ext cx="6739890" cy="7203440"/>
            </a:xfrm>
            <a:custGeom>
              <a:avLst/>
              <a:gdLst/>
              <a:ahLst/>
              <a:cxnLst/>
              <a:rect r="r" b="b" t="t" l="l"/>
              <a:pathLst>
                <a:path h="7203440" w="673989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-19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AutoShape 6" id="6"/>
          <p:cNvSpPr/>
          <p:nvPr/>
        </p:nvSpPr>
        <p:spPr>
          <a:xfrm flipV="true">
            <a:off x="3782356" y="9267825"/>
            <a:ext cx="7188433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78371" y="1019175"/>
            <a:ext cx="1304553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19744" y="2945036"/>
            <a:ext cx="10663857" cy="207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1"/>
              </a:lnSpc>
            </a:pPr>
            <a:r>
              <a:rPr lang="en-US" sz="582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Power BI Project: Global Covid-19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8976" y="1368243"/>
            <a:ext cx="7424256" cy="139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1"/>
              </a:lnSpc>
              <a:spcBef>
                <a:spcPct val="0"/>
              </a:spcBef>
            </a:pPr>
            <a:r>
              <a:rPr lang="en-US" sz="7994">
                <a:solidFill>
                  <a:srgbClr val="000000"/>
                </a:solidFill>
                <a:latin typeface="Another Shabby"/>
                <a:ea typeface="Another Shabby"/>
                <a:cs typeface="Another Shabby"/>
                <a:sym typeface="Another Shabby"/>
              </a:rPr>
              <a:t>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9744" y="5674137"/>
            <a:ext cx="9108997" cy="203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19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project’s goal is to offer a visual tool to help health administrators, researchers, and the public track and analyze the Covid-19 situation efficiently and effectively. Additionally, the project plays a key role in evaluating the impact of preventive measures and vaccination programs, enabling stakeholders to make timely and informed decisions.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041" y="9012238"/>
            <a:ext cx="372229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https://github.com/hdangng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039640" y="475485"/>
            <a:ext cx="163984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803780" y="1929633"/>
            <a:ext cx="6380528" cy="2571392"/>
            <a:chOff x="0" y="0"/>
            <a:chExt cx="1929787" cy="7777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29786" cy="777716"/>
            </a:xfrm>
            <a:custGeom>
              <a:avLst/>
              <a:gdLst/>
              <a:ahLst/>
              <a:cxnLst/>
              <a:rect r="r" b="b" t="t" l="l"/>
              <a:pathLst>
                <a:path h="777716" w="1929786">
                  <a:moveTo>
                    <a:pt x="0" y="0"/>
                  </a:moveTo>
                  <a:lnTo>
                    <a:pt x="1929786" y="0"/>
                  </a:lnTo>
                  <a:lnTo>
                    <a:pt x="1929786" y="777716"/>
                  </a:lnTo>
                  <a:lnTo>
                    <a:pt x="0" y="777716"/>
                  </a:lnTo>
                  <a:close/>
                </a:path>
              </a:pathLst>
            </a:custGeom>
            <a:blipFill>
              <a:blip r:embed="rId2"/>
              <a:stretch>
                <a:fillRect l="0" t="-15135" r="0" b="-1513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11775" y="4720866"/>
            <a:ext cx="7221104" cy="2571392"/>
            <a:chOff x="0" y="0"/>
            <a:chExt cx="2184018" cy="7777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4018" cy="777716"/>
            </a:xfrm>
            <a:custGeom>
              <a:avLst/>
              <a:gdLst/>
              <a:ahLst/>
              <a:cxnLst/>
              <a:rect r="r" b="b" t="t" l="l"/>
              <a:pathLst>
                <a:path h="777716" w="2184018">
                  <a:moveTo>
                    <a:pt x="0" y="0"/>
                  </a:moveTo>
                  <a:lnTo>
                    <a:pt x="2184018" y="0"/>
                  </a:lnTo>
                  <a:lnTo>
                    <a:pt x="2184018" y="777716"/>
                  </a:lnTo>
                  <a:lnTo>
                    <a:pt x="0" y="777716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8709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03992" y="7435022"/>
            <a:ext cx="7221104" cy="2571392"/>
            <a:chOff x="0" y="0"/>
            <a:chExt cx="2184018" cy="7777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4018" cy="777716"/>
            </a:xfrm>
            <a:custGeom>
              <a:avLst/>
              <a:gdLst/>
              <a:ahLst/>
              <a:cxnLst/>
              <a:rect r="r" b="b" t="t" l="l"/>
              <a:pathLst>
                <a:path h="777716" w="2184018">
                  <a:moveTo>
                    <a:pt x="0" y="0"/>
                  </a:moveTo>
                  <a:lnTo>
                    <a:pt x="2184018" y="0"/>
                  </a:lnTo>
                  <a:lnTo>
                    <a:pt x="2184018" y="777716"/>
                  </a:lnTo>
                  <a:lnTo>
                    <a:pt x="0" y="777716"/>
                  </a:lnTo>
                  <a:close/>
                </a:path>
              </a:pathLst>
            </a:custGeom>
            <a:blipFill>
              <a:blip r:embed="rId4"/>
              <a:stretch>
                <a:fillRect l="0" t="-28981" r="0" b="-2898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75363" y="669419"/>
            <a:ext cx="17515292" cy="86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9"/>
              </a:lnSpc>
            </a:pPr>
            <a:r>
              <a:rPr lang="en-US" sz="47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project provides through three main analysis areas: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1775" y="1853433"/>
            <a:ext cx="8992217" cy="254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149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Cases</a:t>
            </a:r>
          </a:p>
          <a:p>
            <a:pPr algn="l" marL="322658" indent="-161329" lvl="1">
              <a:lnSpc>
                <a:spcPts val="2540"/>
              </a:lnSpc>
              <a:buFont typeface="Arial"/>
              <a:buChar char="•"/>
            </a:pPr>
            <a:r>
              <a:rPr lang="en-US" sz="149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Objective: To help users understand the spread of Covid-19 worldwide, including trends over time and geographic distribution of cases.</a:t>
            </a:r>
          </a:p>
          <a:p>
            <a:pPr algn="l" marL="322658" indent="-161329" lvl="1">
              <a:lnSpc>
                <a:spcPts val="2540"/>
              </a:lnSpc>
              <a:buFont typeface="Arial"/>
              <a:buChar char="•"/>
            </a:pPr>
            <a:r>
              <a:rPr lang="en-US" sz="149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Charts used: Line charts to show the growth trend of cases over time, and geographic maps to illustrate the distribution of cases across regions.</a:t>
            </a:r>
          </a:p>
          <a:p>
            <a:pPr algn="l" marL="322658" indent="-161329" lvl="1">
              <a:lnSpc>
                <a:spcPts val="2540"/>
              </a:lnSpc>
              <a:buFont typeface="Arial"/>
              <a:buChar char="•"/>
            </a:pPr>
            <a:r>
              <a:rPr lang="en-US" sz="149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Detailed Analysis: Provides statistics by day, month, and year, including new cases and total cases in each area and country.</a:t>
            </a:r>
          </a:p>
          <a:p>
            <a:pPr algn="l">
              <a:lnSpc>
                <a:spcPts val="25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433009" y="4753452"/>
            <a:ext cx="8528237" cy="253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5"/>
              </a:lnSpc>
            </a:pPr>
            <a:r>
              <a:rPr lang="en-US" sz="14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Deaths</a:t>
            </a:r>
          </a:p>
          <a:p>
            <a:pPr algn="l" marL="322034" indent="-161017" lvl="1">
              <a:lnSpc>
                <a:spcPts val="2535"/>
              </a:lnSpc>
              <a:buFont typeface="Arial"/>
              <a:buChar char="•"/>
            </a:pPr>
            <a:r>
              <a:rPr lang="en-US" sz="14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Objective: To offer insight into the severe impact of the pandemic, particularly the mortality rate over time and location.</a:t>
            </a:r>
          </a:p>
          <a:p>
            <a:pPr algn="l" marL="322034" indent="-161017" lvl="1">
              <a:lnSpc>
                <a:spcPts val="2535"/>
              </a:lnSpc>
              <a:buFont typeface="Arial"/>
              <a:buChar char="•"/>
            </a:pPr>
            <a:r>
              <a:rPr lang="en-US" sz="14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Charts used: Column or pie charts to compare death rates between regions; line charts to track changes in the death rate over time.</a:t>
            </a:r>
          </a:p>
          <a:p>
            <a:pPr algn="l" marL="322034" indent="-161017" lvl="1">
              <a:lnSpc>
                <a:spcPts val="2535"/>
              </a:lnSpc>
              <a:buFont typeface="Arial"/>
              <a:buChar char="•"/>
            </a:pPr>
            <a:r>
              <a:rPr lang="en-US" sz="14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Detailed Analysis: The project provides mortality rates based on the number of cases to help viewers better understand the severity of Covid-19's impact in each region.</a:t>
            </a:r>
          </a:p>
          <a:p>
            <a:pPr algn="l">
              <a:lnSpc>
                <a:spcPts val="253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539908"/>
            <a:ext cx="9275292" cy="285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5"/>
              </a:lnSpc>
            </a:pPr>
            <a:r>
              <a:rPr lang="en-US" sz="14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Vaccine</a:t>
            </a:r>
          </a:p>
          <a:p>
            <a:pPr algn="l" marL="322034" indent="-161017" lvl="1">
              <a:lnSpc>
                <a:spcPts val="2535"/>
              </a:lnSpc>
              <a:buFont typeface="Arial"/>
              <a:buChar char="•"/>
            </a:pPr>
            <a:r>
              <a:rPr lang="en-US" sz="14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Objective: To track vaccination progress and the effectiveness of vaccination programs globally.</a:t>
            </a:r>
          </a:p>
          <a:p>
            <a:pPr algn="l" marL="322034" indent="-161017" lvl="1">
              <a:lnSpc>
                <a:spcPts val="2535"/>
              </a:lnSpc>
              <a:buFont typeface="Arial"/>
              <a:buChar char="•"/>
            </a:pPr>
            <a:r>
              <a:rPr lang="en-US" sz="14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Charts used: Bar charts to illustrate vaccination rates by region, and line charts to track the increase in vaccination rates over time.</a:t>
            </a:r>
          </a:p>
          <a:p>
            <a:pPr algn="l" marL="322034" indent="-161017" lvl="1">
              <a:lnSpc>
                <a:spcPts val="2535"/>
              </a:lnSpc>
              <a:buFont typeface="Arial"/>
              <a:buChar char="•"/>
            </a:pPr>
            <a:r>
              <a:rPr lang="en-US" sz="14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Detailed Analysis: Provides data on the number of vaccine doses administered, the vaccination coverage relative to population, and the effectiveness in reducing cases and deaths.</a:t>
            </a:r>
          </a:p>
          <a:p>
            <a:pPr algn="l">
              <a:lnSpc>
                <a:spcPts val="253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38870" y="2044466"/>
            <a:ext cx="6900292" cy="4385853"/>
            <a:chOff x="0" y="0"/>
            <a:chExt cx="10030460" cy="6375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100050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005061">
                  <a:moveTo>
                    <a:pt x="7377430" y="80010"/>
                  </a:moveTo>
                  <a:cubicBezTo>
                    <a:pt x="7377430" y="80010"/>
                    <a:pt x="6350000" y="0"/>
                    <a:pt x="5002530" y="0"/>
                  </a:cubicBezTo>
                  <a:cubicBezTo>
                    <a:pt x="3655060" y="0"/>
                    <a:pt x="2627630" y="80010"/>
                    <a:pt x="2627630" y="80010"/>
                  </a:cubicBezTo>
                  <a:cubicBezTo>
                    <a:pt x="1176020" y="80010"/>
                    <a:pt x="0" y="1257300"/>
                    <a:pt x="0" y="2707640"/>
                  </a:cubicBezTo>
                  <a:lnTo>
                    <a:pt x="0" y="3134360"/>
                  </a:lnTo>
                  <a:lnTo>
                    <a:pt x="0" y="3214370"/>
                  </a:lnTo>
                  <a:lnTo>
                    <a:pt x="0" y="3641090"/>
                  </a:lnTo>
                  <a:cubicBezTo>
                    <a:pt x="0" y="5092700"/>
                    <a:pt x="1176020" y="6269990"/>
                    <a:pt x="2627630" y="6269990"/>
                  </a:cubicBezTo>
                  <a:cubicBezTo>
                    <a:pt x="2627630" y="6269990"/>
                    <a:pt x="3655060" y="6350000"/>
                    <a:pt x="5002530" y="6350000"/>
                  </a:cubicBezTo>
                  <a:cubicBezTo>
                    <a:pt x="6350000" y="6350000"/>
                    <a:pt x="7377430" y="6269990"/>
                    <a:pt x="7377430" y="6269990"/>
                  </a:cubicBezTo>
                  <a:cubicBezTo>
                    <a:pt x="8829040" y="6269990"/>
                    <a:pt x="10005061" y="5093970"/>
                    <a:pt x="10005061" y="3642360"/>
                  </a:cubicBezTo>
                  <a:lnTo>
                    <a:pt x="10005061" y="3215640"/>
                  </a:lnTo>
                  <a:lnTo>
                    <a:pt x="10005061" y="3135630"/>
                  </a:lnTo>
                  <a:lnTo>
                    <a:pt x="10005061" y="2708910"/>
                  </a:lnTo>
                  <a:cubicBezTo>
                    <a:pt x="10005060" y="1257300"/>
                    <a:pt x="8829040" y="80010"/>
                    <a:pt x="7377430" y="80010"/>
                  </a:cubicBezTo>
                  <a:close/>
                </a:path>
              </a:pathLst>
            </a:custGeom>
            <a:blipFill>
              <a:blip r:embed="rId2"/>
              <a:stretch>
                <a:fillRect l="0" t="-6327" r="0" b="-632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030461" cy="6375400"/>
            </a:xfrm>
            <a:custGeom>
              <a:avLst/>
              <a:gdLst/>
              <a:ahLst/>
              <a:cxnLst/>
              <a:rect r="r" b="b" t="t" l="l"/>
              <a:pathLst>
                <a:path h="6375400" w="10030461">
                  <a:moveTo>
                    <a:pt x="5015230" y="6375400"/>
                  </a:moveTo>
                  <a:cubicBezTo>
                    <a:pt x="3683000" y="6375400"/>
                    <a:pt x="2649220" y="6295390"/>
                    <a:pt x="2639060" y="6295390"/>
                  </a:cubicBezTo>
                  <a:cubicBezTo>
                    <a:pt x="1184910" y="6295390"/>
                    <a:pt x="0" y="5110480"/>
                    <a:pt x="0" y="3655060"/>
                  </a:cubicBezTo>
                  <a:lnTo>
                    <a:pt x="0" y="2721610"/>
                  </a:lnTo>
                  <a:cubicBezTo>
                    <a:pt x="0" y="1264920"/>
                    <a:pt x="1184910" y="80010"/>
                    <a:pt x="2640330" y="80010"/>
                  </a:cubicBezTo>
                  <a:cubicBezTo>
                    <a:pt x="2650490" y="80010"/>
                    <a:pt x="3683000" y="0"/>
                    <a:pt x="5015230" y="0"/>
                  </a:cubicBezTo>
                  <a:cubicBezTo>
                    <a:pt x="6336030" y="0"/>
                    <a:pt x="7362190" y="77470"/>
                    <a:pt x="7390130" y="80010"/>
                  </a:cubicBezTo>
                  <a:cubicBezTo>
                    <a:pt x="8845550" y="80010"/>
                    <a:pt x="10030461" y="1264920"/>
                    <a:pt x="10030461" y="2720340"/>
                  </a:cubicBezTo>
                  <a:lnTo>
                    <a:pt x="10030461" y="3653790"/>
                  </a:lnTo>
                  <a:cubicBezTo>
                    <a:pt x="10030461" y="5110480"/>
                    <a:pt x="8845551" y="6294120"/>
                    <a:pt x="7390130" y="6294120"/>
                  </a:cubicBezTo>
                  <a:cubicBezTo>
                    <a:pt x="7381240" y="6295390"/>
                    <a:pt x="6347460" y="6375400"/>
                    <a:pt x="5015230" y="6375400"/>
                  </a:cubicBezTo>
                  <a:close/>
                  <a:moveTo>
                    <a:pt x="5015230" y="25400"/>
                  </a:moveTo>
                  <a:cubicBezTo>
                    <a:pt x="3684270" y="25400"/>
                    <a:pt x="2651760" y="105410"/>
                    <a:pt x="2641600" y="105410"/>
                  </a:cubicBezTo>
                  <a:cubicBezTo>
                    <a:pt x="1198880" y="105410"/>
                    <a:pt x="25400" y="1278890"/>
                    <a:pt x="25400" y="2720340"/>
                  </a:cubicBezTo>
                  <a:lnTo>
                    <a:pt x="25400" y="3653790"/>
                  </a:lnTo>
                  <a:cubicBezTo>
                    <a:pt x="25400" y="5095240"/>
                    <a:pt x="1198880" y="6268720"/>
                    <a:pt x="2640330" y="6268720"/>
                  </a:cubicBezTo>
                  <a:cubicBezTo>
                    <a:pt x="2651760" y="6269990"/>
                    <a:pt x="3684270" y="6348730"/>
                    <a:pt x="5015230" y="6348730"/>
                  </a:cubicBezTo>
                  <a:cubicBezTo>
                    <a:pt x="6346190" y="6348730"/>
                    <a:pt x="7378700" y="6268720"/>
                    <a:pt x="7388860" y="6268720"/>
                  </a:cubicBezTo>
                  <a:cubicBezTo>
                    <a:pt x="8831580" y="6268720"/>
                    <a:pt x="10005060" y="5095240"/>
                    <a:pt x="10005060" y="3653790"/>
                  </a:cubicBezTo>
                  <a:lnTo>
                    <a:pt x="10005060" y="2720340"/>
                  </a:lnTo>
                  <a:cubicBezTo>
                    <a:pt x="10005060" y="1278890"/>
                    <a:pt x="8831580" y="105410"/>
                    <a:pt x="7390130" y="105410"/>
                  </a:cubicBezTo>
                  <a:lnTo>
                    <a:pt x="7388861" y="105410"/>
                  </a:lnTo>
                  <a:cubicBezTo>
                    <a:pt x="7378700" y="105410"/>
                    <a:pt x="6346190" y="25400"/>
                    <a:pt x="5015230" y="254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5" id="5"/>
          <p:cNvSpPr/>
          <p:nvPr/>
        </p:nvSpPr>
        <p:spPr>
          <a:xfrm>
            <a:off x="8239161" y="2044466"/>
            <a:ext cx="1304553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1038225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833787" y="2537992"/>
            <a:ext cx="7718712" cy="207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1"/>
              </a:lnSpc>
            </a:pPr>
            <a:r>
              <a:rPr lang="en-US" sz="582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Behind the Scenes:</a:t>
            </a:r>
          </a:p>
          <a:p>
            <a:pPr algn="l">
              <a:lnSpc>
                <a:spcPts val="8151"/>
              </a:lnSpc>
            </a:pPr>
            <a:r>
              <a:rPr lang="en-US" sz="582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Creative Journey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64425" y="5048250"/>
            <a:ext cx="7184662" cy="168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 am also a Part-time Editor. I can edit videos and images for many different platforms, such as YouTube and TikTok, and in various genres. Hop on into my Github to learn more about myself!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68321" y="6880562"/>
            <a:ext cx="3241389" cy="139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1"/>
              </a:lnSpc>
              <a:spcBef>
                <a:spcPct val="0"/>
              </a:spcBef>
            </a:pPr>
            <a:r>
              <a:rPr lang="en-US" sz="7994">
                <a:solidFill>
                  <a:srgbClr val="000000"/>
                </a:solidFill>
                <a:latin typeface="Another Shabby"/>
                <a:ea typeface="Another Shabby"/>
                <a:cs typeface="Another Shabby"/>
                <a:sym typeface="Another Shabby"/>
              </a:rPr>
              <a:t>Editor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39924" y="9163050"/>
            <a:ext cx="372229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https://github.com/hdangng</a:t>
            </a:r>
          </a:p>
        </p:txBody>
      </p:sp>
      <p:sp>
        <p:nvSpPr>
          <p:cNvPr name="AutoShape 11" id="11"/>
          <p:cNvSpPr/>
          <p:nvPr/>
        </p:nvSpPr>
        <p:spPr>
          <a:xfrm>
            <a:off x="-352395" y="9399587"/>
            <a:ext cx="14536615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332433" y="1593451"/>
            <a:ext cx="1862043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69321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186365" y="3828054"/>
            <a:ext cx="7915270" cy="2316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425"/>
              </a:lnSpc>
              <a:spcBef>
                <a:spcPct val="0"/>
              </a:spcBef>
            </a:pPr>
            <a:r>
              <a:rPr lang="en-US" sz="13160">
                <a:solidFill>
                  <a:srgbClr val="000000"/>
                </a:solidFill>
                <a:latin typeface="Another Shabby"/>
                <a:ea typeface="Another Shabby"/>
                <a:cs typeface="Another Shabby"/>
                <a:sym typeface="Another Shabby"/>
              </a:rPr>
              <a:t>Updating!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4885" y="2386699"/>
            <a:ext cx="4183263" cy="5991497"/>
            <a:chOff x="0" y="0"/>
            <a:chExt cx="443357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3709" t="0" r="-3709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417221" y="4527376"/>
            <a:ext cx="220845" cy="220845"/>
          </a:xfrm>
          <a:custGeom>
            <a:avLst/>
            <a:gdLst/>
            <a:ahLst/>
            <a:cxnLst/>
            <a:rect r="r" b="b" t="t" l="l"/>
            <a:pathLst>
              <a:path h="220845" w="220845">
                <a:moveTo>
                  <a:pt x="0" y="0"/>
                </a:moveTo>
                <a:lnTo>
                  <a:pt x="220845" y="0"/>
                </a:lnTo>
                <a:lnTo>
                  <a:pt x="220845" y="220845"/>
                </a:lnTo>
                <a:lnTo>
                  <a:pt x="0" y="220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2622" y="5123967"/>
            <a:ext cx="230043" cy="230043"/>
          </a:xfrm>
          <a:custGeom>
            <a:avLst/>
            <a:gdLst/>
            <a:ahLst/>
            <a:cxnLst/>
            <a:rect r="r" b="b" t="t" l="l"/>
            <a:pathLst>
              <a:path h="230043" w="230043">
                <a:moveTo>
                  <a:pt x="0" y="0"/>
                </a:moveTo>
                <a:lnTo>
                  <a:pt x="230043" y="0"/>
                </a:lnTo>
                <a:lnTo>
                  <a:pt x="230043" y="230044"/>
                </a:lnTo>
                <a:lnTo>
                  <a:pt x="0" y="230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12622" y="5750974"/>
            <a:ext cx="230043" cy="230043"/>
          </a:xfrm>
          <a:custGeom>
            <a:avLst/>
            <a:gdLst/>
            <a:ahLst/>
            <a:cxnLst/>
            <a:rect r="r" b="b" t="t" l="l"/>
            <a:pathLst>
              <a:path h="230043" w="230043">
                <a:moveTo>
                  <a:pt x="0" y="0"/>
                </a:moveTo>
                <a:lnTo>
                  <a:pt x="230043" y="0"/>
                </a:lnTo>
                <a:lnTo>
                  <a:pt x="230043" y="230044"/>
                </a:lnTo>
                <a:lnTo>
                  <a:pt x="0" y="2300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0" y="1531933"/>
            <a:ext cx="1287488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417221" y="6352493"/>
            <a:ext cx="232298" cy="232298"/>
          </a:xfrm>
          <a:custGeom>
            <a:avLst/>
            <a:gdLst/>
            <a:ahLst/>
            <a:cxnLst/>
            <a:rect r="r" b="b" t="t" l="l"/>
            <a:pathLst>
              <a:path h="232298" w="232298">
                <a:moveTo>
                  <a:pt x="0" y="0"/>
                </a:moveTo>
                <a:lnTo>
                  <a:pt x="232298" y="0"/>
                </a:lnTo>
                <a:lnTo>
                  <a:pt x="232298" y="232298"/>
                </a:lnTo>
                <a:lnTo>
                  <a:pt x="0" y="2322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12622" y="2242560"/>
            <a:ext cx="10462264" cy="1368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1"/>
              </a:lnSpc>
              <a:spcBef>
                <a:spcPct val="0"/>
              </a:spcBef>
            </a:pPr>
            <a:r>
              <a:rPr lang="en-US" sz="7994" strike="noStrike" u="none">
                <a:solidFill>
                  <a:srgbClr val="000000"/>
                </a:solidFill>
                <a:latin typeface="Holiday"/>
                <a:ea typeface="Holiday"/>
                <a:cs typeface="Holiday"/>
                <a:sym typeface="Holiday"/>
              </a:rPr>
              <a:t>Contact 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72684" y="4236038"/>
            <a:ext cx="4183897" cy="357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+84 382661613</a:t>
            </a:r>
          </a:p>
          <a:p>
            <a:pPr algn="l">
              <a:lnSpc>
                <a:spcPts val="486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My Dinh, Nam Tu Liem, Hanoi</a:t>
            </a:r>
          </a:p>
          <a:p>
            <a:pPr algn="l">
              <a:lnSpc>
                <a:spcPts val="486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haidang2082002@gmail.com</a:t>
            </a:r>
          </a:p>
          <a:p>
            <a:pPr algn="l">
              <a:lnSpc>
                <a:spcPts val="486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https://www.linkedin.com/in/hd angng2082002/ </a:t>
            </a:r>
          </a:p>
          <a:p>
            <a:pPr algn="l">
              <a:lnSpc>
                <a:spcPts val="486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https://github.com/hdangng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49056" y="933450"/>
            <a:ext cx="4610244" cy="80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535"/>
              </a:lnSpc>
              <a:spcBef>
                <a:spcPct val="0"/>
              </a:spcBef>
            </a:pPr>
            <a:r>
              <a:rPr lang="en-US" sz="4668">
                <a:solidFill>
                  <a:srgbClr val="000000"/>
                </a:solidFill>
                <a:latin typeface="Holiday"/>
                <a:ea typeface="Holiday"/>
                <a:cs typeface="Holiday"/>
                <a:sym typeface="Holiday"/>
              </a:rPr>
              <a:t>Hai Dang Nguyen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405768" y="7550992"/>
            <a:ext cx="232298" cy="232298"/>
          </a:xfrm>
          <a:custGeom>
            <a:avLst/>
            <a:gdLst/>
            <a:ahLst/>
            <a:cxnLst/>
            <a:rect r="r" b="b" t="t" l="l"/>
            <a:pathLst>
              <a:path h="232298" w="232298">
                <a:moveTo>
                  <a:pt x="0" y="0"/>
                </a:moveTo>
                <a:lnTo>
                  <a:pt x="232298" y="0"/>
                </a:lnTo>
                <a:lnTo>
                  <a:pt x="232298" y="232298"/>
                </a:lnTo>
                <a:lnTo>
                  <a:pt x="0" y="2322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DAGWL-HYBdE</dc:identifier>
  <dcterms:modified xsi:type="dcterms:W3CDTF">2011-08-01T06:04:30Z</dcterms:modified>
  <cp:revision>1</cp:revision>
  <dc:title>Hai Dang Porfolio</dc:title>
</cp:coreProperties>
</file>